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26" r:id="rId4"/>
    <p:sldId id="283" r:id="rId5"/>
    <p:sldId id="281" r:id="rId6"/>
    <p:sldId id="282" r:id="rId7"/>
    <p:sldId id="26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4" r:id="rId36"/>
    <p:sldId id="313" r:id="rId37"/>
    <p:sldId id="315" r:id="rId38"/>
    <p:sldId id="316" r:id="rId39"/>
    <p:sldId id="317" r:id="rId40"/>
    <p:sldId id="318" r:id="rId41"/>
    <p:sldId id="319" r:id="rId42"/>
    <p:sldId id="320" r:id="rId43"/>
    <p:sldId id="324" r:id="rId44"/>
    <p:sldId id="321" r:id="rId45"/>
    <p:sldId id="322" r:id="rId46"/>
    <p:sldId id="323" r:id="rId47"/>
    <p:sldId id="280" r:id="rId4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Garat Pérez" userId="ec5fc5eb-abac-4d20-8f86-960c6c3d7129" providerId="ADAL" clId="{8A289063-F9F0-45D3-9D99-3BC71B03616E}"/>
    <pc:docChg chg="custSel addSld delSld modSld">
      <pc:chgData name="Javier Garat Pérez" userId="ec5fc5eb-abac-4d20-8f86-960c6c3d7129" providerId="ADAL" clId="{8A289063-F9F0-45D3-9D99-3BC71B03616E}" dt="2017-11-24T09:58:16.665" v="165" actId="2696"/>
      <pc:docMkLst>
        <pc:docMk/>
      </pc:docMkLst>
      <pc:sldChg chg="modSp del">
        <pc:chgData name="Javier Garat Pérez" userId="ec5fc5eb-abac-4d20-8f86-960c6c3d7129" providerId="ADAL" clId="{8A289063-F9F0-45D3-9D99-3BC71B03616E}" dt="2017-11-24T09:58:15.464" v="164" actId="2696"/>
        <pc:sldMkLst>
          <pc:docMk/>
          <pc:sldMk cId="1512468127" sldId="261"/>
        </pc:sldMkLst>
        <pc:spChg chg="mod">
          <ac:chgData name="Javier Garat Pérez" userId="ec5fc5eb-abac-4d20-8f86-960c6c3d7129" providerId="ADAL" clId="{8A289063-F9F0-45D3-9D99-3BC71B03616E}" dt="2017-11-24T09:58:10.428" v="163" actId="1035"/>
          <ac:spMkLst>
            <pc:docMk/>
            <pc:sldMk cId="1512468127" sldId="261"/>
            <ac:spMk id="2" creationId="{00000000-0000-0000-0000-000000000000}"/>
          </ac:spMkLst>
        </pc:spChg>
      </pc:sldChg>
      <pc:sldChg chg="modSp">
        <pc:chgData name="Javier Garat Pérez" userId="ec5fc5eb-abac-4d20-8f86-960c6c3d7129" providerId="ADAL" clId="{8A289063-F9F0-45D3-9D99-3BC71B03616E}" dt="2017-11-24T09:58:01.132" v="133" actId="20577"/>
        <pc:sldMkLst>
          <pc:docMk/>
          <pc:sldMk cId="4099224337" sldId="262"/>
        </pc:sldMkLst>
        <pc:spChg chg="mod">
          <ac:chgData name="Javier Garat Pérez" userId="ec5fc5eb-abac-4d20-8f86-960c6c3d7129" providerId="ADAL" clId="{8A289063-F9F0-45D3-9D99-3BC71B03616E}" dt="2017-11-24T09:58:01.132" v="133" actId="20577"/>
          <ac:spMkLst>
            <pc:docMk/>
            <pc:sldMk cId="4099224337" sldId="262"/>
            <ac:spMk id="2" creationId="{00000000-0000-0000-0000-000000000000}"/>
          </ac:spMkLst>
        </pc:spChg>
      </pc:sldChg>
      <pc:sldChg chg="del">
        <pc:chgData name="Javier Garat Pérez" userId="ec5fc5eb-abac-4d20-8f86-960c6c3d7129" providerId="ADAL" clId="{8A289063-F9F0-45D3-9D99-3BC71B03616E}" dt="2017-11-24T09:58:16.665" v="165" actId="2696"/>
        <pc:sldMkLst>
          <pc:docMk/>
          <pc:sldMk cId="3695031315" sldId="263"/>
        </pc:sldMkLst>
      </pc:sldChg>
      <pc:sldChg chg="del">
        <pc:chgData name="Javier Garat Pérez" userId="ec5fc5eb-abac-4d20-8f86-960c6c3d7129" providerId="ADAL" clId="{8A289063-F9F0-45D3-9D99-3BC71B03616E}" dt="2017-11-24T09:48:48.897" v="7" actId="2696"/>
        <pc:sldMkLst>
          <pc:docMk/>
          <pc:sldMk cId="2647109080" sldId="264"/>
        </pc:sldMkLst>
      </pc:sldChg>
      <pc:sldChg chg="del">
        <pc:chgData name="Javier Garat Pérez" userId="ec5fc5eb-abac-4d20-8f86-960c6c3d7129" providerId="ADAL" clId="{8A289063-F9F0-45D3-9D99-3BC71B03616E}" dt="2017-11-24T09:48:48.882" v="6" actId="2696"/>
        <pc:sldMkLst>
          <pc:docMk/>
          <pc:sldMk cId="2899510616" sldId="265"/>
        </pc:sldMkLst>
      </pc:sldChg>
      <pc:sldChg chg="del">
        <pc:chgData name="Javier Garat Pérez" userId="ec5fc5eb-abac-4d20-8f86-960c6c3d7129" providerId="ADAL" clId="{8A289063-F9F0-45D3-9D99-3BC71B03616E}" dt="2017-11-24T09:48:48.882" v="5" actId="2696"/>
        <pc:sldMkLst>
          <pc:docMk/>
          <pc:sldMk cId="1463680799" sldId="266"/>
        </pc:sldMkLst>
      </pc:sldChg>
      <pc:sldChg chg="del">
        <pc:chgData name="Javier Garat Pérez" userId="ec5fc5eb-abac-4d20-8f86-960c6c3d7129" providerId="ADAL" clId="{8A289063-F9F0-45D3-9D99-3BC71B03616E}" dt="2017-11-24T09:48:48.882" v="4" actId="2696"/>
        <pc:sldMkLst>
          <pc:docMk/>
          <pc:sldMk cId="3214748292" sldId="267"/>
        </pc:sldMkLst>
      </pc:sldChg>
      <pc:sldChg chg="del">
        <pc:chgData name="Javier Garat Pérez" userId="ec5fc5eb-abac-4d20-8f86-960c6c3d7129" providerId="ADAL" clId="{8A289063-F9F0-45D3-9D99-3BC71B03616E}" dt="2017-11-24T09:48:48.882" v="2" actId="2696"/>
        <pc:sldMkLst>
          <pc:docMk/>
          <pc:sldMk cId="2495920696" sldId="268"/>
        </pc:sldMkLst>
      </pc:sldChg>
      <pc:sldChg chg="del">
        <pc:chgData name="Javier Garat Pérez" userId="ec5fc5eb-abac-4d20-8f86-960c6c3d7129" providerId="ADAL" clId="{8A289063-F9F0-45D3-9D99-3BC71B03616E}" dt="2017-11-24T09:48:48.882" v="1" actId="2696"/>
        <pc:sldMkLst>
          <pc:docMk/>
          <pc:sldMk cId="2560783246" sldId="269"/>
        </pc:sldMkLst>
      </pc:sldChg>
      <pc:sldChg chg="del">
        <pc:chgData name="Javier Garat Pérez" userId="ec5fc5eb-abac-4d20-8f86-960c6c3d7129" providerId="ADAL" clId="{8A289063-F9F0-45D3-9D99-3BC71B03616E}" dt="2017-11-24T09:48:48.882" v="0" actId="2696"/>
        <pc:sldMkLst>
          <pc:docMk/>
          <pc:sldMk cId="2469699080" sldId="270"/>
        </pc:sldMkLst>
      </pc:sldChg>
      <pc:sldChg chg="del">
        <pc:chgData name="Javier Garat Pérez" userId="ec5fc5eb-abac-4d20-8f86-960c6c3d7129" providerId="ADAL" clId="{8A289063-F9F0-45D3-9D99-3BC71B03616E}" dt="2017-11-24T09:48:48.897" v="8" actId="2696"/>
        <pc:sldMkLst>
          <pc:docMk/>
          <pc:sldMk cId="3565163149" sldId="271"/>
        </pc:sldMkLst>
      </pc:sldChg>
      <pc:sldChg chg="del">
        <pc:chgData name="Javier Garat Pérez" userId="ec5fc5eb-abac-4d20-8f86-960c6c3d7129" providerId="ADAL" clId="{8A289063-F9F0-45D3-9D99-3BC71B03616E}" dt="2017-11-24T09:49:18.400" v="11" actId="2696"/>
        <pc:sldMkLst>
          <pc:docMk/>
          <pc:sldMk cId="1939117179" sldId="272"/>
        </pc:sldMkLst>
      </pc:sldChg>
      <pc:sldChg chg="del">
        <pc:chgData name="Javier Garat Pérez" userId="ec5fc5eb-abac-4d20-8f86-960c6c3d7129" providerId="ADAL" clId="{8A289063-F9F0-45D3-9D99-3BC71B03616E}" dt="2017-11-24T09:48:48.897" v="9" actId="2696"/>
        <pc:sldMkLst>
          <pc:docMk/>
          <pc:sldMk cId="2958739232" sldId="277"/>
        </pc:sldMkLst>
      </pc:sldChg>
      <pc:sldChg chg="del">
        <pc:chgData name="Javier Garat Pérez" userId="ec5fc5eb-abac-4d20-8f86-960c6c3d7129" providerId="ADAL" clId="{8A289063-F9F0-45D3-9D99-3BC71B03616E}" dt="2017-11-24T09:48:48.882" v="3" actId="2696"/>
        <pc:sldMkLst>
          <pc:docMk/>
          <pc:sldMk cId="486929271" sldId="278"/>
        </pc:sldMkLst>
      </pc:sldChg>
      <pc:sldChg chg="addSp delSp modSp add">
        <pc:chgData name="Javier Garat Pérez" userId="ec5fc5eb-abac-4d20-8f86-960c6c3d7129" providerId="ADAL" clId="{8A289063-F9F0-45D3-9D99-3BC71B03616E}" dt="2017-11-24T09:49:59.977" v="96" actId="478"/>
        <pc:sldMkLst>
          <pc:docMk/>
          <pc:sldMk cId="147945331" sldId="280"/>
        </pc:sldMkLst>
        <pc:spChg chg="mod">
          <ac:chgData name="Javier Garat Pérez" userId="ec5fc5eb-abac-4d20-8f86-960c6c3d7129" providerId="ADAL" clId="{8A289063-F9F0-45D3-9D99-3BC71B03616E}" dt="2017-11-24T09:49:44.975" v="93" actId="20577"/>
          <ac:spMkLst>
            <pc:docMk/>
            <pc:sldMk cId="147945331" sldId="280"/>
            <ac:spMk id="2" creationId="{00000000-0000-0000-0000-000000000000}"/>
          </ac:spMkLst>
        </pc:spChg>
        <pc:spChg chg="del mod">
          <ac:chgData name="Javier Garat Pérez" userId="ec5fc5eb-abac-4d20-8f86-960c6c3d7129" providerId="ADAL" clId="{8A289063-F9F0-45D3-9D99-3BC71B03616E}" dt="2017-11-24T09:49:59.977" v="96" actId="478"/>
          <ac:spMkLst>
            <pc:docMk/>
            <pc:sldMk cId="147945331" sldId="280"/>
            <ac:spMk id="3" creationId="{00000000-0000-0000-0000-000000000000}"/>
          </ac:spMkLst>
        </pc:spChg>
        <pc:spChg chg="add mod">
          <ac:chgData name="Javier Garat Pérez" userId="ec5fc5eb-abac-4d20-8f86-960c6c3d7129" providerId="ADAL" clId="{8A289063-F9F0-45D3-9D99-3BC71B03616E}" dt="2017-11-24T09:49:59.977" v="96" actId="478"/>
          <ac:spMkLst>
            <pc:docMk/>
            <pc:sldMk cId="147945331" sldId="280"/>
            <ac:spMk id="7" creationId="{4787D09E-ED42-466B-8785-A8C32D11D8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55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49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9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71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11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27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7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1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98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64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B2EE-F0CE-4132-8E9A-3A38722B8740}" type="datetimeFigureOut">
              <a:rPr lang="es-ES" smtClean="0"/>
              <a:t>24/11/2017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5998-7CAD-4B47-8025-AD9A2F574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02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121683"/>
            <a:ext cx="9144000" cy="23876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TAC y cuotas 2018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500" y="4812651"/>
            <a:ext cx="9144000" cy="1060114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Javier Garat Pérez</a:t>
            </a:r>
          </a:p>
          <a:p>
            <a:r>
              <a:rPr lang="es-ES" dirty="0">
                <a:solidFill>
                  <a:srgbClr val="002060"/>
                </a:solidFill>
              </a:rPr>
              <a:t> Secretario General de Cepesca</a:t>
            </a:r>
          </a:p>
        </p:txBody>
      </p:sp>
      <p:pic>
        <p:nvPicPr>
          <p:cNvPr id="4" name="Picture 5" descr="ROLLUP_baja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8575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045020" y="6030106"/>
            <a:ext cx="338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Celeiro, 24 de noviembre de 2017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57500" y="1313645"/>
            <a:ext cx="93345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XXII JORNADAS TÉCNICAS DE DIFUSIÓN DEL SECTOR PESQUERO</a:t>
            </a:r>
          </a:p>
        </p:txBody>
      </p:sp>
    </p:spTree>
    <p:extLst>
      <p:ext uri="{BB962C8B-B14F-4D97-AF65-F5344CB8AC3E}">
        <p14:creationId xmlns:p14="http://schemas.microsoft.com/office/powerpoint/2010/main" val="5077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19" y="1271772"/>
            <a:ext cx="8891949" cy="49542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8491" y="393265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Ldb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40732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33952" y="997487"/>
            <a:ext cx="919681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EVOLUCIÓN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Capturas están estables y la SSB sube muy por encima de RMS (MSY)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Actualmente el stock se encuentra en buena situación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51" y="2214603"/>
            <a:ext cx="9196815" cy="424284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8491" y="393265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Ldb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343074" y="5602310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31460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50054" y="648030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mon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2581" y="509531"/>
            <a:ext cx="49454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Rapes</a:t>
            </a:r>
          </a:p>
          <a:p>
            <a:r>
              <a:rPr lang="es-ES" i="1" dirty="0" smtClean="0"/>
              <a:t>(</a:t>
            </a:r>
            <a:r>
              <a:rPr lang="es-ES" i="1" dirty="0" err="1" smtClean="0"/>
              <a:t>Lophius</a:t>
            </a:r>
            <a:r>
              <a:rPr lang="es-ES" i="1" dirty="0" smtClean="0"/>
              <a:t> </a:t>
            </a:r>
            <a:r>
              <a:rPr lang="es-ES" i="1" dirty="0" err="1" smtClean="0"/>
              <a:t>spp</a:t>
            </a:r>
            <a:r>
              <a:rPr lang="es-ES" i="1" dirty="0" smtClean="0"/>
              <a:t>)</a:t>
            </a:r>
            <a:endParaRPr lang="es-ES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71" y="1343979"/>
            <a:ext cx="8294316" cy="53265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25180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6978" y="577931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mon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8" y="1155862"/>
            <a:ext cx="8392923" cy="54553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91944" y="393265"/>
            <a:ext cx="16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Rape Blanco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23318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6978" y="577931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mon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46259" y="1319458"/>
            <a:ext cx="919681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EVOLUCIÓN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Capturas están estables y la SSB sube por encima del RMS (MSY)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367" y="2337984"/>
            <a:ext cx="9247626" cy="43952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91944" y="393265"/>
            <a:ext cx="16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Rape Blanco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633656" y="5602310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25664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6978" y="577931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ank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91944" y="393265"/>
            <a:ext cx="16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Rape Negro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63" y="1363487"/>
            <a:ext cx="9305656" cy="50759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22801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6259" y="1319458"/>
            <a:ext cx="919681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EVOLUCIÓN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Capturas estables y la SSB sube por encima de RMS (MSY)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Stock se encuentra en buena situación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91944" y="393265"/>
            <a:ext cx="162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Rape Negro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978" y="577931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ank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9" y="2406384"/>
            <a:ext cx="9247626" cy="415392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492254" y="5589431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26454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50054" y="648030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NEP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2581" y="509531"/>
            <a:ext cx="49454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Cigala/NEP</a:t>
            </a:r>
          </a:p>
          <a:p>
            <a:r>
              <a:rPr lang="es-ES" i="1" dirty="0" smtClean="0"/>
              <a:t>(</a:t>
            </a:r>
            <a:r>
              <a:rPr lang="es-ES" i="1" dirty="0" err="1" smtClean="0"/>
              <a:t>Nerphrops</a:t>
            </a:r>
            <a:r>
              <a:rPr lang="es-ES" i="1" dirty="0" smtClean="0"/>
              <a:t> </a:t>
            </a:r>
            <a:r>
              <a:rPr lang="es-ES" i="1" dirty="0" err="1" smtClean="0"/>
              <a:t>norveglcus</a:t>
            </a:r>
            <a:r>
              <a:rPr lang="es-ES" i="1" dirty="0" smtClean="0"/>
              <a:t>)</a:t>
            </a:r>
            <a:endParaRPr lang="es-ES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09" y="1392584"/>
            <a:ext cx="8942760" cy="536072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7512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49" y="669702"/>
            <a:ext cx="6934217" cy="58509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1136" y="1854558"/>
            <a:ext cx="9916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NEP 31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65212" y="3765997"/>
            <a:ext cx="9916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NEP 25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81876" y="5492770"/>
            <a:ext cx="15583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NEP 26-27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23510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46259" y="577931"/>
            <a:ext cx="249849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NEP </a:t>
            </a:r>
            <a:r>
              <a:rPr lang="es-ES" b="1" dirty="0" err="1" smtClean="0">
                <a:solidFill>
                  <a:srgbClr val="002060"/>
                </a:solidFill>
              </a:rPr>
              <a:t>Ufs</a:t>
            </a:r>
            <a:r>
              <a:rPr lang="es-ES" b="1" dirty="0" smtClean="0">
                <a:solidFill>
                  <a:srgbClr val="002060"/>
                </a:solidFill>
              </a:rPr>
              <a:t> 31-25-26-27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46259" y="1319458"/>
            <a:ext cx="919681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ESTADO DEL STOCK</a:t>
            </a:r>
            <a:endParaRPr lang="es-ES" dirty="0" smtClean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9" y="2242262"/>
            <a:ext cx="9247626" cy="438257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343074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37767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46439" y="2461868"/>
            <a:ext cx="102604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b="1" dirty="0" smtClean="0">
                <a:solidFill>
                  <a:srgbClr val="002060"/>
                </a:solidFill>
              </a:rPr>
              <a:t>Sector </a:t>
            </a:r>
            <a:r>
              <a:rPr lang="es-ES" sz="3200" b="1" dirty="0">
                <a:solidFill>
                  <a:srgbClr val="002060"/>
                </a:solidFill>
              </a:rPr>
              <a:t>pesquero: proveedor de alimentos </a:t>
            </a:r>
            <a:r>
              <a:rPr lang="es-ES" sz="3200" b="1" dirty="0" smtClean="0">
                <a:solidFill>
                  <a:srgbClr val="002060"/>
                </a:solidFill>
              </a:rPr>
              <a:t>saludables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b="1" dirty="0" smtClean="0">
                <a:solidFill>
                  <a:srgbClr val="002060"/>
                </a:solidFill>
              </a:rPr>
              <a:t>Recomendaciones científicas: ICES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b="1" dirty="0" smtClean="0">
                <a:solidFill>
                  <a:srgbClr val="002060"/>
                </a:solidFill>
              </a:rPr>
              <a:t>Variación TAC 2017 - Propuesta de la Comisión 2018</a:t>
            </a:r>
          </a:p>
          <a:p>
            <a:pPr marL="457200" indent="-457200" algn="ctr">
              <a:buFontTx/>
              <a:buChar char="-"/>
            </a:pPr>
            <a:endParaRPr lang="es-ES" sz="3200" b="1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46439" y="1155862"/>
            <a:ext cx="3621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</a:rPr>
              <a:t>TAC y cuotas 2018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2145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Conclusiones: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0234"/>
            <a:ext cx="8688704" cy="51193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1417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2581" y="509531"/>
            <a:ext cx="494548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Merluza Norte</a:t>
            </a:r>
          </a:p>
          <a:p>
            <a:r>
              <a:rPr lang="es-ES" i="1" dirty="0" smtClean="0"/>
              <a:t>Divisiones 3 a, 4, 6 y 7. Y 8abd</a:t>
            </a:r>
          </a:p>
          <a:p>
            <a:r>
              <a:rPr lang="es-ES" i="1" dirty="0" smtClean="0"/>
              <a:t>(</a:t>
            </a:r>
            <a:r>
              <a:rPr lang="es-ES" i="1" dirty="0" err="1" smtClean="0"/>
              <a:t>Merluccius</a:t>
            </a:r>
            <a:r>
              <a:rPr lang="es-ES" i="1" dirty="0" smtClean="0"/>
              <a:t> </a:t>
            </a:r>
            <a:r>
              <a:rPr lang="es-ES" i="1" dirty="0" err="1" smtClean="0"/>
              <a:t>merluccius</a:t>
            </a:r>
            <a:r>
              <a:rPr lang="es-ES" i="1" dirty="0" smtClean="0"/>
              <a:t>)</a:t>
            </a:r>
            <a:endParaRPr lang="es-ES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575" y="2218336"/>
            <a:ext cx="4979491" cy="18546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629" y="1475602"/>
            <a:ext cx="3971454" cy="52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33547" y="39326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Hke-nrtn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79" y="1255788"/>
            <a:ext cx="6492007" cy="35794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48196" y="4935164"/>
            <a:ext cx="919681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EVOLUCIÓN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Las capturas y la biomasa se encuentran en los valores más altos de la serie.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En los últimos años la mortalidad pesquera se sitúa alrededor de FMSY.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Actualmente el stock se encuentra a un nivel muy alto de abundancia.</a:t>
            </a:r>
          </a:p>
        </p:txBody>
      </p:sp>
    </p:spTree>
    <p:extLst>
      <p:ext uri="{BB962C8B-B14F-4D97-AF65-F5344CB8AC3E}">
        <p14:creationId xmlns:p14="http://schemas.microsoft.com/office/powerpoint/2010/main" val="38357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6259" y="1319458"/>
            <a:ext cx="919681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ESTADO DEL STOCK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343074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57" y="1852386"/>
            <a:ext cx="9146004" cy="468745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33547" y="39326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Hke-nrtn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6672" y="97407"/>
            <a:ext cx="49454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Rape blanco</a:t>
            </a:r>
          </a:p>
          <a:p>
            <a:r>
              <a:rPr lang="es-ES" i="1" dirty="0" smtClean="0"/>
              <a:t>Divisiones 7bk y 8 </a:t>
            </a:r>
            <a:r>
              <a:rPr lang="es-ES" i="1" dirty="0" err="1" smtClean="0"/>
              <a:t>a,b,d</a:t>
            </a:r>
            <a:r>
              <a:rPr lang="es-ES" i="1" dirty="0" smtClean="0"/>
              <a:t> (Oeste y Sudoeste de Irlanda y Golfo de Vizcaya</a:t>
            </a:r>
          </a:p>
          <a:p>
            <a:r>
              <a:rPr lang="es-ES" i="1" dirty="0" smtClean="0"/>
              <a:t>(</a:t>
            </a:r>
            <a:r>
              <a:rPr lang="es-ES" i="1" dirty="0" err="1" smtClean="0"/>
              <a:t>Lophius</a:t>
            </a:r>
            <a:r>
              <a:rPr lang="es-ES" i="1" dirty="0" smtClean="0"/>
              <a:t> </a:t>
            </a:r>
            <a:r>
              <a:rPr lang="es-ES" i="1" dirty="0" err="1"/>
              <a:t>P</a:t>
            </a:r>
            <a:r>
              <a:rPr lang="es-ES" i="1" dirty="0" err="1" smtClean="0"/>
              <a:t>iscatorius</a:t>
            </a:r>
            <a:r>
              <a:rPr lang="es-ES" i="1" dirty="0" smtClean="0"/>
              <a:t>)</a:t>
            </a:r>
            <a:endParaRPr lang="es-ES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38" y="1368934"/>
            <a:ext cx="4286356" cy="54890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399" y="2054602"/>
            <a:ext cx="3760024" cy="23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33547" y="39326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mon-78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48196" y="4445767"/>
            <a:ext cx="919681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EVOLUCIÓN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El índice EVHOE muestra gran variabilidad sin una tendencia clara, pero con una caída significativa los tres últimos años. Los índices SPPGFS e IGFS </a:t>
            </a:r>
            <a:r>
              <a:rPr lang="es-ES" dirty="0">
                <a:solidFill>
                  <a:srgbClr val="002060"/>
                </a:solidFill>
              </a:rPr>
              <a:t>m</a:t>
            </a:r>
            <a:r>
              <a:rPr lang="es-ES" dirty="0" smtClean="0">
                <a:solidFill>
                  <a:srgbClr val="002060"/>
                </a:solidFill>
              </a:rPr>
              <a:t>uestran una tendencia creciente en los últimos 5 años.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96" y="937303"/>
            <a:ext cx="8739515" cy="28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6672" y="97407"/>
            <a:ext cx="49454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Rape negro</a:t>
            </a:r>
          </a:p>
          <a:p>
            <a:r>
              <a:rPr lang="es-ES" i="1" dirty="0" smtClean="0"/>
              <a:t>Divisiones 7bk y 8 </a:t>
            </a:r>
            <a:r>
              <a:rPr lang="es-ES" i="1" dirty="0" err="1" smtClean="0"/>
              <a:t>a,b,d</a:t>
            </a:r>
            <a:r>
              <a:rPr lang="es-ES" i="1" dirty="0" smtClean="0"/>
              <a:t> (Oeste y Sudoeste de Irlanda y Golfo de Vizcaya</a:t>
            </a:r>
          </a:p>
          <a:p>
            <a:r>
              <a:rPr lang="es-ES" i="1" dirty="0" smtClean="0"/>
              <a:t>(</a:t>
            </a:r>
            <a:r>
              <a:rPr lang="es-ES" i="1" dirty="0" err="1" smtClean="0"/>
              <a:t>Lophius</a:t>
            </a:r>
            <a:r>
              <a:rPr lang="es-ES" i="1" dirty="0" smtClean="0"/>
              <a:t> </a:t>
            </a:r>
            <a:r>
              <a:rPr lang="es-ES" i="1" dirty="0" err="1" smtClean="0"/>
              <a:t>Budegassa</a:t>
            </a:r>
            <a:r>
              <a:rPr lang="es-ES" i="1" dirty="0" smtClean="0"/>
              <a:t>)</a:t>
            </a:r>
            <a:endParaRPr lang="es-ES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99" y="2054602"/>
            <a:ext cx="3760024" cy="23881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9" y="1524359"/>
            <a:ext cx="4068354" cy="52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33547" y="39326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ank-78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48196" y="4445767"/>
            <a:ext cx="919681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EVOLUCIÓN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El índice de biomasa y reclutamiento muestran una gran variabilidad interanual sin una tendencia clara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7" y="965406"/>
            <a:ext cx="9452267" cy="30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6672" y="97407"/>
            <a:ext cx="494548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Gallo sin manchas</a:t>
            </a:r>
          </a:p>
          <a:p>
            <a:r>
              <a:rPr lang="es-ES" dirty="0" smtClean="0"/>
              <a:t>Divisiones 7b-k y 8 </a:t>
            </a:r>
            <a:r>
              <a:rPr lang="es-ES" dirty="0" err="1" smtClean="0"/>
              <a:t>a,b</a:t>
            </a:r>
            <a:endParaRPr lang="es-ES" dirty="0" smtClean="0"/>
          </a:p>
          <a:p>
            <a:r>
              <a:rPr lang="es-ES" i="1" dirty="0" smtClean="0"/>
              <a:t>(</a:t>
            </a:r>
            <a:r>
              <a:rPr lang="es-ES" i="1" dirty="0" err="1" smtClean="0"/>
              <a:t>Lepidorhombus</a:t>
            </a:r>
            <a:r>
              <a:rPr lang="es-ES" i="1" dirty="0" smtClean="0"/>
              <a:t> </a:t>
            </a:r>
            <a:r>
              <a:rPr lang="es-ES" i="1" dirty="0" err="1" smtClean="0"/>
              <a:t>whiffiagonis</a:t>
            </a:r>
            <a:r>
              <a:rPr lang="es-ES" i="1" dirty="0" smtClean="0"/>
              <a:t>)</a:t>
            </a:r>
            <a:endParaRPr lang="es-ES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30" y="1254432"/>
            <a:ext cx="4200718" cy="53910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213" y="2197959"/>
            <a:ext cx="4115702" cy="24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33547" y="39326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m</a:t>
            </a:r>
            <a:r>
              <a:rPr lang="es-ES" b="1" dirty="0" smtClean="0">
                <a:solidFill>
                  <a:srgbClr val="002060"/>
                </a:solidFill>
              </a:rPr>
              <a:t>eg-78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48196" y="4445767"/>
            <a:ext cx="919681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EVOLUCIÓN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Capturas muestran una ligera tendencia descendente.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Actualmente el stock se encuentra a un nivel muy alto de abundancia.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88" y="990885"/>
            <a:ext cx="6910314" cy="32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63105" y="1155862"/>
            <a:ext cx="94659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1. Sector </a:t>
            </a:r>
            <a:r>
              <a:rPr lang="es-ES" sz="3200" b="1" dirty="0">
                <a:solidFill>
                  <a:srgbClr val="002060"/>
                </a:solidFill>
              </a:rPr>
              <a:t>pesquero: proveedor de alimentos saludables</a:t>
            </a:r>
          </a:p>
          <a:p>
            <a:endParaRPr lang="es-ES" sz="3200" dirty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es-ES" sz="3200" dirty="0">
                <a:solidFill>
                  <a:srgbClr val="002060"/>
                </a:solidFill>
              </a:rPr>
              <a:t>3.700 millones de comidas (raciones) de pescado al año en España.</a:t>
            </a:r>
          </a:p>
          <a:p>
            <a:pPr marL="457200" indent="-457200">
              <a:buFontTx/>
              <a:buChar char="-"/>
            </a:pPr>
            <a:r>
              <a:rPr lang="es-ES" sz="3200" dirty="0">
                <a:solidFill>
                  <a:srgbClr val="002060"/>
                </a:solidFill>
              </a:rPr>
              <a:t>10 millones al día.</a:t>
            </a:r>
          </a:p>
          <a:p>
            <a:pPr marL="457200" indent="-457200">
              <a:buFontTx/>
              <a:buChar char="-"/>
            </a:pPr>
            <a:r>
              <a:rPr lang="es-ES" sz="3200" dirty="0">
                <a:solidFill>
                  <a:srgbClr val="002060"/>
                </a:solidFill>
              </a:rPr>
              <a:t>Sector estratégico y necesario en un mundo con una población creciente que necesita alimentarse saludablemente.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6259" y="1319458"/>
            <a:ext cx="919681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ESTADO DEL STOCK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343074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33547" y="39326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meg-78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48" y="1852386"/>
            <a:ext cx="8790326" cy="48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6672" y="97407"/>
            <a:ext cx="494548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Gallo con manchas</a:t>
            </a:r>
          </a:p>
          <a:p>
            <a:r>
              <a:rPr lang="es-ES" dirty="0" smtClean="0"/>
              <a:t>Divisiones 7b-k y 8 </a:t>
            </a:r>
            <a:r>
              <a:rPr lang="es-ES" dirty="0" err="1" smtClean="0"/>
              <a:t>a,b</a:t>
            </a:r>
            <a:endParaRPr lang="es-ES" dirty="0" smtClean="0"/>
          </a:p>
          <a:p>
            <a:r>
              <a:rPr lang="es-ES" i="1" dirty="0" smtClean="0"/>
              <a:t>(</a:t>
            </a:r>
            <a:r>
              <a:rPr lang="es-ES" i="1" dirty="0" err="1" smtClean="0"/>
              <a:t>Lepidorhombus</a:t>
            </a:r>
            <a:r>
              <a:rPr lang="es-ES" i="1" dirty="0" smtClean="0"/>
              <a:t> </a:t>
            </a:r>
            <a:r>
              <a:rPr lang="es-ES" i="1" dirty="0" err="1" smtClean="0"/>
              <a:t>boscii</a:t>
            </a:r>
            <a:r>
              <a:rPr lang="es-ES" i="1" dirty="0" smtClean="0"/>
              <a:t>)</a:t>
            </a:r>
            <a:endParaRPr lang="es-ES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30" y="1254432"/>
            <a:ext cx="4200718" cy="53910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213" y="2178904"/>
            <a:ext cx="4115702" cy="24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33547" y="39326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m</a:t>
            </a:r>
            <a:r>
              <a:rPr lang="es-ES" b="1" dirty="0" smtClean="0">
                <a:solidFill>
                  <a:srgbClr val="002060"/>
                </a:solidFill>
              </a:rPr>
              <a:t>eg-78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33547" y="2094333"/>
            <a:ext cx="9196815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EVOLUCIÓN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Los datos disponibles de dos campañas no se consideran suficientes para evaluar la biomasa y el nivel de explotación del stock.</a:t>
            </a:r>
          </a:p>
          <a:p>
            <a:pPr algn="ctr"/>
            <a:endParaRPr lang="es-ES" dirty="0">
              <a:solidFill>
                <a:srgbClr val="002060"/>
              </a:solidFill>
            </a:endParaRP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El estado y la explotación del stock son actualmente inciertos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3802" y="1344545"/>
            <a:ext cx="829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Este es el primer año que se proporciona el consejo de gestión para este stock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33546" y="4534065"/>
            <a:ext cx="919681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ESTADO DEL STOCK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INCIERTO</a:t>
            </a:r>
          </a:p>
        </p:txBody>
      </p:sp>
    </p:spTree>
    <p:extLst>
      <p:ext uri="{BB962C8B-B14F-4D97-AF65-F5344CB8AC3E}">
        <p14:creationId xmlns:p14="http://schemas.microsoft.com/office/powerpoint/2010/main" val="35676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Conclusiones: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0" y="1518384"/>
            <a:ext cx="8841137" cy="4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6672" y="97407"/>
            <a:ext cx="49454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Jurel Sur</a:t>
            </a:r>
          </a:p>
          <a:p>
            <a:r>
              <a:rPr lang="es-ES" i="1" dirty="0" smtClean="0"/>
              <a:t>(</a:t>
            </a:r>
            <a:r>
              <a:rPr lang="es-ES" i="1" dirty="0" err="1" smtClean="0"/>
              <a:t>Trachurus</a:t>
            </a:r>
            <a:r>
              <a:rPr lang="es-ES" i="1" dirty="0" smtClean="0"/>
              <a:t> </a:t>
            </a:r>
            <a:r>
              <a:rPr lang="es-ES" i="1" dirty="0" err="1" smtClean="0"/>
              <a:t>trachurus</a:t>
            </a:r>
            <a:r>
              <a:rPr lang="es-ES" i="1" dirty="0" smtClean="0"/>
              <a:t>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0" y="992635"/>
            <a:ext cx="4928680" cy="52590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983" y="2392817"/>
            <a:ext cx="2896235" cy="194357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919192" y="1155862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Hom</a:t>
            </a:r>
            <a:r>
              <a:rPr lang="es-ES" b="1" dirty="0" smtClean="0">
                <a:solidFill>
                  <a:srgbClr val="002060"/>
                </a:solidFill>
              </a:rPr>
              <a:t> 9 a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33547" y="39326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Hom</a:t>
            </a:r>
            <a:r>
              <a:rPr lang="es-ES" b="1" dirty="0" smtClean="0">
                <a:solidFill>
                  <a:srgbClr val="002060"/>
                </a:solidFill>
              </a:rPr>
              <a:t> 9 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214" y="869320"/>
            <a:ext cx="8993571" cy="51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00806" y="914997"/>
            <a:ext cx="904226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EVALUACIÓN Y ESTADO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Capturas están estables y la SSB sube muy por encima de MSY aunque existe mucha incertidumbre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343074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8" y="1852386"/>
            <a:ext cx="9196815" cy="470015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79885" y="39326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Hom</a:t>
            </a:r>
            <a:r>
              <a:rPr lang="es-ES" b="1" dirty="0" smtClean="0">
                <a:solidFill>
                  <a:srgbClr val="002060"/>
                </a:solidFill>
              </a:rPr>
              <a:t> 9 a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6672" y="97407"/>
            <a:ext cx="49454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Bacaladilla</a:t>
            </a:r>
          </a:p>
          <a:p>
            <a:r>
              <a:rPr lang="es-ES" i="1" dirty="0" smtClean="0"/>
              <a:t>(</a:t>
            </a:r>
            <a:r>
              <a:rPr lang="es-ES" i="1" dirty="0" err="1" smtClean="0"/>
              <a:t>Micromesistius</a:t>
            </a:r>
            <a:r>
              <a:rPr lang="es-ES" i="1" dirty="0" smtClean="0"/>
              <a:t> </a:t>
            </a:r>
            <a:r>
              <a:rPr lang="es-ES" i="1" dirty="0" err="1" smtClean="0"/>
              <a:t>poutassou</a:t>
            </a:r>
            <a:r>
              <a:rPr lang="es-ES" i="1" dirty="0" smtClean="0"/>
              <a:t>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919192" y="1155862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Whb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comb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4" y="1241234"/>
            <a:ext cx="5335169" cy="47382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851" y="2158135"/>
            <a:ext cx="3404346" cy="33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56274" y="679343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Whb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comb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85" y="1283804"/>
            <a:ext cx="7531788" cy="51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05513" y="259636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Whb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comb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35" y="1838827"/>
            <a:ext cx="9146004" cy="435717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62924" y="694197"/>
            <a:ext cx="919681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EVALUACIÓN Y ESTADO DEL STOCK</a:t>
            </a:r>
          </a:p>
          <a:p>
            <a:pPr algn="ctr"/>
            <a:endParaRPr lang="es-ES" b="1" dirty="0" smtClean="0">
              <a:solidFill>
                <a:srgbClr val="002060"/>
              </a:solidFill>
            </a:endParaRP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Capturas crecen tras 2011 F&gt;&gt; F </a:t>
            </a:r>
            <a:r>
              <a:rPr lang="es-ES" sz="1200" dirty="0" smtClean="0">
                <a:solidFill>
                  <a:srgbClr val="002060"/>
                </a:solidFill>
              </a:rPr>
              <a:t>MSY</a:t>
            </a:r>
          </a:p>
        </p:txBody>
      </p:sp>
    </p:spTree>
    <p:extLst>
      <p:ext uri="{BB962C8B-B14F-4D97-AF65-F5344CB8AC3E}">
        <p14:creationId xmlns:p14="http://schemas.microsoft.com/office/powerpoint/2010/main" val="15175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0982" y="2964144"/>
            <a:ext cx="94659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2. Asesoramiento científico</a:t>
            </a:r>
            <a:endParaRPr lang="es-ES" sz="3200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6672" y="97407"/>
            <a:ext cx="49454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Caballa</a:t>
            </a:r>
          </a:p>
          <a:p>
            <a:r>
              <a:rPr lang="es-ES" i="1" dirty="0" smtClean="0"/>
              <a:t>(</a:t>
            </a:r>
            <a:r>
              <a:rPr lang="es-ES" i="1" dirty="0" err="1" smtClean="0"/>
              <a:t>Scomber</a:t>
            </a:r>
            <a:r>
              <a:rPr lang="es-ES" i="1" dirty="0" smtClean="0"/>
              <a:t> </a:t>
            </a:r>
            <a:r>
              <a:rPr lang="es-ES" i="1" dirty="0" err="1" smtClean="0"/>
              <a:t>scombrus</a:t>
            </a:r>
            <a:r>
              <a:rPr lang="es-ES" i="1" dirty="0" smtClean="0"/>
              <a:t>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919192" y="1155862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2060"/>
                </a:solidFill>
              </a:rPr>
              <a:t>m</a:t>
            </a:r>
            <a:r>
              <a:rPr lang="es-ES" b="1" dirty="0" err="1" smtClean="0">
                <a:solidFill>
                  <a:srgbClr val="002060"/>
                </a:solidFill>
              </a:rPr>
              <a:t>ac</a:t>
            </a:r>
            <a:r>
              <a:rPr lang="es-ES" b="1" dirty="0" smtClean="0">
                <a:solidFill>
                  <a:srgbClr val="002060"/>
                </a:solidFill>
              </a:rPr>
              <a:t> nea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47" y="2338133"/>
            <a:ext cx="3505968" cy="33028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26" y="1241234"/>
            <a:ext cx="5385980" cy="473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98696" y="744657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2060"/>
                </a:solidFill>
              </a:rPr>
              <a:t>m</a:t>
            </a:r>
            <a:r>
              <a:rPr lang="es-ES" b="1" dirty="0" err="1" smtClean="0">
                <a:solidFill>
                  <a:srgbClr val="002060"/>
                </a:solidFill>
              </a:rPr>
              <a:t>ac</a:t>
            </a:r>
            <a:r>
              <a:rPr lang="es-ES" b="1" dirty="0" smtClean="0">
                <a:solidFill>
                  <a:srgbClr val="002060"/>
                </a:solidFill>
              </a:rPr>
              <a:t> nea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12" y="1376697"/>
            <a:ext cx="7864416" cy="46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633656" y="6135493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62924" y="694197"/>
            <a:ext cx="919681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EVALUACIÓN Y ESTADO DEL STOCK</a:t>
            </a:r>
          </a:p>
          <a:p>
            <a:pPr algn="ctr"/>
            <a:endParaRPr lang="es-ES" b="1" dirty="0" smtClean="0">
              <a:solidFill>
                <a:srgbClr val="002060"/>
              </a:solidFill>
            </a:endParaRP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Capturas crecen tras 2011 F&gt;&gt; F </a:t>
            </a:r>
            <a:r>
              <a:rPr lang="es-ES" sz="1200" dirty="0" smtClean="0">
                <a:solidFill>
                  <a:srgbClr val="002060"/>
                </a:solidFill>
              </a:rPr>
              <a:t>MSY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1271" y="214215"/>
            <a:ext cx="12248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02060"/>
                </a:solidFill>
              </a:rPr>
              <a:t>m</a:t>
            </a:r>
            <a:r>
              <a:rPr lang="es-ES" b="1" dirty="0" err="1" smtClean="0">
                <a:solidFill>
                  <a:srgbClr val="002060"/>
                </a:solidFill>
              </a:rPr>
              <a:t>ac</a:t>
            </a:r>
            <a:r>
              <a:rPr lang="es-ES" b="1" dirty="0" smtClean="0">
                <a:solidFill>
                  <a:srgbClr val="002060"/>
                </a:solidFill>
              </a:rPr>
              <a:t> nea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58" y="1789452"/>
            <a:ext cx="9196815" cy="50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59109" y="2099255"/>
            <a:ext cx="7057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002060"/>
                </a:solidFill>
              </a:rPr>
              <a:t>3. Tabla TAC y Cuotas 2018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47741" y="3683358"/>
            <a:ext cx="8847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Variación TAC 2017 – Propuesta Comisión </a:t>
            </a:r>
            <a:r>
              <a:rPr lang="es-ES" sz="3200" b="1" dirty="0" smtClean="0">
                <a:solidFill>
                  <a:srgbClr val="002060"/>
                </a:solidFill>
              </a:rPr>
              <a:t>2018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2343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Conclusiones: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0" y="1719816"/>
            <a:ext cx="8942760" cy="40904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5" y="747796"/>
            <a:ext cx="11534128" cy="61102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416959" cy="9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0" y="1373579"/>
            <a:ext cx="11534128" cy="35441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" y="888642"/>
            <a:ext cx="11534128" cy="4306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2" y="4940900"/>
            <a:ext cx="11229261" cy="16641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1882888"/>
            <a:ext cx="9144000" cy="23876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¡Disfruta comiendo pescado!</a:t>
            </a:r>
          </a:p>
        </p:txBody>
      </p:sp>
      <p:pic>
        <p:nvPicPr>
          <p:cNvPr id="4" name="Picture 5" descr="ROLLUP_baja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8575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045020" y="6030106"/>
            <a:ext cx="338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Celeiro, 24 de noviembre de 2017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57500" y="1313645"/>
            <a:ext cx="93345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XXII JORNADAS TÉCNICAS DE DIFUSIÓN DEL SECTOR PESQUERO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952750" y="4735377"/>
            <a:ext cx="9144000" cy="1060114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Javier Garat Pérez</a:t>
            </a:r>
          </a:p>
          <a:p>
            <a:r>
              <a:rPr lang="es-ES" dirty="0">
                <a:solidFill>
                  <a:srgbClr val="002060"/>
                </a:solidFill>
              </a:rPr>
              <a:t> Secretario General de Cepesca</a:t>
            </a:r>
          </a:p>
        </p:txBody>
      </p:sp>
    </p:spTree>
    <p:extLst>
      <p:ext uri="{BB962C8B-B14F-4D97-AF65-F5344CB8AC3E}">
        <p14:creationId xmlns:p14="http://schemas.microsoft.com/office/powerpoint/2010/main" val="1479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0079" y="643944"/>
            <a:ext cx="102515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El ICES es el encargado por la UE de la evaluación de los stock </a:t>
            </a:r>
            <a:r>
              <a:rPr lang="es-ES" dirty="0" smtClean="0">
                <a:solidFill>
                  <a:srgbClr val="002060"/>
                </a:solidFill>
              </a:rPr>
              <a:t>pesqueros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• Las evaluaciones intentan cumplir con el objetivo </a:t>
            </a:r>
            <a:r>
              <a:rPr lang="es-ES" b="1" dirty="0">
                <a:solidFill>
                  <a:srgbClr val="002060"/>
                </a:solidFill>
              </a:rPr>
              <a:t>UE </a:t>
            </a:r>
            <a:r>
              <a:rPr lang="es-ES" dirty="0">
                <a:solidFill>
                  <a:srgbClr val="002060"/>
                </a:solidFill>
              </a:rPr>
              <a:t>para la </a:t>
            </a:r>
            <a:r>
              <a:rPr lang="es-ES" b="1" dirty="0" smtClean="0">
                <a:solidFill>
                  <a:srgbClr val="002060"/>
                </a:solidFill>
              </a:rPr>
              <a:t>PPC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• En 2020 todos los stocks sean productivos y sostenibles en </a:t>
            </a:r>
            <a:r>
              <a:rPr lang="es-ES" b="1" dirty="0" smtClean="0">
                <a:solidFill>
                  <a:srgbClr val="002060"/>
                </a:solidFill>
              </a:rPr>
              <a:t>RMS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RMS: Rendimiento máximo </a:t>
            </a:r>
            <a:r>
              <a:rPr lang="es-ES" b="1" dirty="0" smtClean="0">
                <a:solidFill>
                  <a:srgbClr val="002060"/>
                </a:solidFill>
              </a:rPr>
              <a:t>sostenible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• La evaluación se basa en </a:t>
            </a:r>
            <a:r>
              <a:rPr lang="es-ES" b="1" dirty="0">
                <a:solidFill>
                  <a:srgbClr val="002060"/>
                </a:solidFill>
              </a:rPr>
              <a:t>criterios y modelos científicos </a:t>
            </a:r>
            <a:r>
              <a:rPr lang="es-ES" dirty="0">
                <a:solidFill>
                  <a:srgbClr val="002060"/>
                </a:solidFill>
              </a:rPr>
              <a:t>según la </a:t>
            </a:r>
            <a:r>
              <a:rPr lang="es-ES" dirty="0" smtClean="0">
                <a:solidFill>
                  <a:srgbClr val="002060"/>
                </a:solidFill>
              </a:rPr>
              <a:t>mejor información </a:t>
            </a:r>
            <a:r>
              <a:rPr lang="es-ES" dirty="0">
                <a:solidFill>
                  <a:srgbClr val="002060"/>
                </a:solidFill>
              </a:rPr>
              <a:t>disponible para cada stock proporcionando puntos de </a:t>
            </a:r>
            <a:r>
              <a:rPr lang="es-ES" dirty="0" smtClean="0">
                <a:solidFill>
                  <a:srgbClr val="002060"/>
                </a:solidFill>
              </a:rPr>
              <a:t>referencia biológicos </a:t>
            </a:r>
            <a:r>
              <a:rPr lang="es-ES" dirty="0">
                <a:solidFill>
                  <a:srgbClr val="002060"/>
                </a:solidFill>
              </a:rPr>
              <a:t>y </a:t>
            </a:r>
            <a:r>
              <a:rPr lang="es-ES" dirty="0" smtClean="0">
                <a:solidFill>
                  <a:srgbClr val="002060"/>
                </a:solidFill>
              </a:rPr>
              <a:t>pesqueros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• Según la información disponible el ICES identifica 6 categorías de stock</a:t>
            </a:r>
            <a:r>
              <a:rPr lang="es-ES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1. Stocks ricos en datos: análisis cuantitativo. Criterio RMS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2. Stocks con evaluación analítica pero sólo tendencias . Criterio RMS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3. Stocks con tendencias basadas en campañas. Proxy RMS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4. Stocks con una serie histórica de capturas fiables. Proxy RMS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5. Stocks pobres en datos. Criterio de precaución - Indicadores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6. Stocks con capturas ínfimas o sólo como </a:t>
            </a:r>
            <a:r>
              <a:rPr lang="es-ES" b="1" dirty="0" err="1">
                <a:solidFill>
                  <a:srgbClr val="002060"/>
                </a:solidFill>
              </a:rPr>
              <a:t>by</a:t>
            </a:r>
            <a:r>
              <a:rPr lang="es-ES" b="1" dirty="0">
                <a:solidFill>
                  <a:srgbClr val="002060"/>
                </a:solidFill>
              </a:rPr>
              <a:t>-catch de otros stocks.</a:t>
            </a:r>
          </a:p>
          <a:p>
            <a:pPr algn="just"/>
            <a:r>
              <a:rPr lang="es-ES" b="1" dirty="0">
                <a:solidFill>
                  <a:srgbClr val="002060"/>
                </a:solidFill>
              </a:rPr>
              <a:t>Criterio precaución – </a:t>
            </a:r>
            <a:r>
              <a:rPr lang="es-ES" b="1" dirty="0" smtClean="0">
                <a:solidFill>
                  <a:srgbClr val="002060"/>
                </a:solidFill>
              </a:rPr>
              <a:t>indicadores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• </a:t>
            </a:r>
            <a:r>
              <a:rPr lang="es-ES" b="1" dirty="0">
                <a:solidFill>
                  <a:srgbClr val="002060"/>
                </a:solidFill>
              </a:rPr>
              <a:t>Stocks con planes de gestión y acuerdos UE – Otros actores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187188" y="6259132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0079" y="60362"/>
            <a:ext cx="771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Asesoramiento científico: ICES:</a:t>
            </a:r>
            <a:endParaRPr lang="es-E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7" y="1155862"/>
            <a:ext cx="4623813" cy="51066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351" y="2159409"/>
            <a:ext cx="3810835" cy="410311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61030" y="254765"/>
            <a:ext cx="30895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Merluza Stock Sur</a:t>
            </a:r>
          </a:p>
          <a:p>
            <a:pPr algn="ctr"/>
            <a:r>
              <a:rPr lang="es-ES" b="1" i="1" dirty="0" smtClean="0">
                <a:solidFill>
                  <a:srgbClr val="002060"/>
                </a:solidFill>
              </a:rPr>
              <a:t>(</a:t>
            </a:r>
            <a:r>
              <a:rPr lang="es-ES" b="1" i="1" dirty="0" err="1" smtClean="0">
                <a:solidFill>
                  <a:srgbClr val="002060"/>
                </a:solidFill>
              </a:rPr>
              <a:t>Merluccius</a:t>
            </a:r>
            <a:r>
              <a:rPr lang="es-ES" b="1" i="1" dirty="0" smtClean="0">
                <a:solidFill>
                  <a:srgbClr val="002060"/>
                </a:solidFill>
              </a:rPr>
              <a:t> </a:t>
            </a:r>
            <a:r>
              <a:rPr lang="es-ES" b="1" i="1" dirty="0" err="1" smtClean="0">
                <a:solidFill>
                  <a:srgbClr val="002060"/>
                </a:solidFill>
              </a:rPr>
              <a:t>merluccius</a:t>
            </a:r>
            <a:r>
              <a:rPr lang="es-ES" b="1" i="1" dirty="0" smtClean="0">
                <a:solidFill>
                  <a:srgbClr val="002060"/>
                </a:solidFill>
              </a:rPr>
              <a:t>)</a:t>
            </a:r>
            <a:endParaRPr lang="es-ES" b="1" i="1" dirty="0">
              <a:solidFill>
                <a:srgbClr val="00206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67471" y="1155862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Hke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348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0" y="706938"/>
            <a:ext cx="9196515" cy="635563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8491" y="334369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Hke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40992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8491" y="334369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Hke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52" y="1920817"/>
            <a:ext cx="9196815" cy="445879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33952" y="997487"/>
            <a:ext cx="919681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EVOLUCIÓN DEL STOCK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Capturas estables y la SSB crece por encima de RMS (MSY), buena situación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</a:rPr>
              <a:t>La mortalidad pesquera está por encima de F </a:t>
            </a:r>
            <a:r>
              <a:rPr lang="es-ES" sz="1050" dirty="0" smtClean="0">
                <a:solidFill>
                  <a:srgbClr val="002060"/>
                </a:solidFill>
              </a:rPr>
              <a:t>(MSY)</a:t>
            </a:r>
            <a:endParaRPr lang="es-ES" sz="1050" dirty="0">
              <a:solidFill>
                <a:srgbClr val="00206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230767" y="5602309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12578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6319593-9323-4B08-A709-FE96D8B95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4" y="0"/>
            <a:ext cx="1707524" cy="11558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353838" y="617475"/>
            <a:ext cx="11848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</a:rPr>
              <a:t>Ldb</a:t>
            </a:r>
            <a:r>
              <a:rPr lang="es-ES" b="1" dirty="0" smtClean="0">
                <a:solidFill>
                  <a:srgbClr val="002060"/>
                </a:solidFill>
              </a:rPr>
              <a:t> 8c9a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986807"/>
            <a:ext cx="9032606" cy="58711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109915" y="5640946"/>
            <a:ext cx="155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Fuente IEO</a:t>
            </a:r>
            <a:endParaRPr lang="es-ES" sz="1600" b="1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79549" y="193183"/>
            <a:ext cx="49454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Gallos</a:t>
            </a:r>
          </a:p>
          <a:p>
            <a:r>
              <a:rPr lang="es-ES" dirty="0"/>
              <a:t>(</a:t>
            </a:r>
            <a:r>
              <a:rPr lang="es-ES" dirty="0" err="1"/>
              <a:t>Lepidorhombus</a:t>
            </a:r>
            <a:r>
              <a:rPr lang="es-ES" dirty="0"/>
              <a:t> </a:t>
            </a:r>
            <a:r>
              <a:rPr lang="es-ES" dirty="0" err="1"/>
              <a:t>spp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64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921</Words>
  <Application>Microsoft Office PowerPoint</Application>
  <PresentationFormat>Panorámica</PresentationFormat>
  <Paragraphs>191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Tema de Office</vt:lpstr>
      <vt:lpstr>TAC y cuotas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Conclusiones:</vt:lpstr>
      <vt:lpstr>Presentación de PowerPoint</vt:lpstr>
      <vt:lpstr>Presentación de PowerPoint</vt:lpstr>
      <vt:lpstr>¡Disfruta comiendo pescado!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necesarias para impulsar la competitividad pesquera</dc:title>
  <dc:creator>usuario</dc:creator>
  <cp:lastModifiedBy>usuario</cp:lastModifiedBy>
  <cp:revision>89</cp:revision>
  <dcterms:created xsi:type="dcterms:W3CDTF">2017-11-02T16:14:46Z</dcterms:created>
  <dcterms:modified xsi:type="dcterms:W3CDTF">2017-11-24T13:42:45Z</dcterms:modified>
</cp:coreProperties>
</file>